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94" r:id="rId3"/>
    <p:sldId id="295" r:id="rId4"/>
    <p:sldId id="296" r:id="rId5"/>
    <p:sldId id="257" r:id="rId6"/>
    <p:sldId id="258" r:id="rId7"/>
    <p:sldId id="259" r:id="rId8"/>
    <p:sldId id="298" r:id="rId9"/>
    <p:sldId id="261" r:id="rId10"/>
    <p:sldId id="262" r:id="rId11"/>
    <p:sldId id="263" r:id="rId12"/>
    <p:sldId id="264" r:id="rId13"/>
    <p:sldId id="299" r:id="rId14"/>
    <p:sldId id="265" r:id="rId15"/>
    <p:sldId id="266" r:id="rId16"/>
    <p:sldId id="300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97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0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97026-30A0-4A63-827C-D93FE330D39D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DF382-7B85-4F98-8475-299922CF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7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0688" y="1257300"/>
            <a:ext cx="439102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/>
          <a:lstStyle/>
          <a:p>
            <a:fld id="{35762365-98E7-4352-95EF-A16C2FF5F3C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3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77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303536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61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402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5108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2920" y="310080"/>
            <a:ext cx="9052164" cy="601555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582775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02920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8279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141664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71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2920" y="4173024"/>
            <a:ext cx="9052164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1299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02920" y="4173024"/>
            <a:ext cx="9052164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773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141664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02920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85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286900" y="1818456"/>
            <a:ext cx="5483412" cy="4507584"/>
          </a:xfrm>
          <a:prstGeom prst="rect">
            <a:avLst/>
          </a:prstGeom>
          <a:ln>
            <a:noFill/>
          </a:ln>
        </p:spPr>
      </p:pic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2286900" y="1818456"/>
            <a:ext cx="5483412" cy="45075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83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53212" y="351288"/>
            <a:ext cx="9957420" cy="147043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840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53212" y="2061216"/>
            <a:ext cx="9957420" cy="5108568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52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4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2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Seventh Outline Level</a:t>
            </a:r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553212" y="8024544"/>
            <a:ext cx="2577564" cy="607104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540">
                <a:solidFill>
                  <a:prstClr val="black"/>
                </a:solidFill>
                <a:latin typeface="Times New Roman"/>
              </a:rPr>
              <a:t>&lt;date/time&gt;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3783780" y="8024544"/>
            <a:ext cx="3506580" cy="607104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540">
                <a:solidFill>
                  <a:prstClr val="black"/>
                </a:solidFill>
                <a:latin typeface="Times New Roman"/>
              </a:rPr>
              <a:t>&lt;footer&gt;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7932672" y="8024544"/>
            <a:ext cx="2577564" cy="607104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B930472A-428E-4ADF-80B0-B55CFEAB17C3}" type="slidenum">
              <a:rPr lang="en-US" sz="1540">
                <a:solidFill>
                  <a:prstClr val="black"/>
                </a:solidFill>
                <a:latin typeface="Times New Roman"/>
              </a:rPr>
              <a:pPr algn="r"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37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ambarphoto.com/wp-content/uploads/2014/06/samsung-android-phonenew-mobile-phone-photos--samsung-galaxy-s-duos-android-mobile-ltch5og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86078">
            <a:off x="730960" y="1207237"/>
            <a:ext cx="9464846" cy="630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07268" y="750612"/>
            <a:ext cx="7096493" cy="778675"/>
          </a:xfrm>
          <a:prstGeom prst="rect">
            <a:avLst/>
          </a:prstGeom>
          <a:noFill/>
        </p:spPr>
        <p:txBody>
          <a:bodyPr wrap="none" lIns="100584" tIns="50292" rIns="100584" bIns="50292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4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Android Mobile Development</a:t>
            </a:r>
            <a:endParaRPr lang="en-US" sz="4400" dirty="0">
              <a:ln w="0"/>
              <a:solidFill>
                <a:schemeClr val="accent4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871" y="6307878"/>
            <a:ext cx="4384021" cy="406265"/>
          </a:xfrm>
          <a:prstGeom prst="rect">
            <a:avLst/>
          </a:prstGeom>
          <a:noFill/>
        </p:spPr>
        <p:txBody>
          <a:bodyPr wrap="none" lIns="100584" tIns="50292" rIns="100584" bIns="50292">
            <a:spAutoFit/>
          </a:bodyPr>
          <a:lstStyle/>
          <a:p>
            <a:pPr algn="ctr"/>
            <a:r>
              <a:rPr lang="en-US" sz="1980" dirty="0">
                <a:ln w="0"/>
                <a:solidFill>
                  <a:schemeClr val="accent4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Instructor: NGUYEN ANH MINH (M. Sc.)</a:t>
            </a:r>
            <a:endParaRPr lang="en-US" sz="1980" dirty="0">
              <a:ln w="0"/>
              <a:solidFill>
                <a:schemeClr val="accent4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32934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900" y="4076700"/>
            <a:ext cx="4140200" cy="293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7399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876300"/>
            <a:ext cx="68326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14300" algn="l"/>
              </a:tabLst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Hardware: TV programming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Smart, interactive TV platform (Android 5.0) featuring: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117600" y="2197100"/>
            <a:ext cx="127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460500" y="2171700"/>
            <a:ext cx="73279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Viewing recommendations based on watching habits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Media apps downloadable from Google Play. E.g. Netflix streaming app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Games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Voice Search to answer questions. E.g. which movies were nominated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for academy awards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4025900"/>
            <a:ext cx="5740400" cy="3225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952500"/>
            <a:ext cx="6972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Hardware: in‐Car Entertainment 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 Navigation System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2362200"/>
            <a:ext cx="1524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346200" y="2324100"/>
            <a:ext cx="74422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Example: Honda Connect system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Integrated audio, phone, navigation, information system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Runs Android 4.0.4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Auto announced by automotive alliance in Jan 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819400" y="3124201"/>
            <a:ext cx="48768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Android versions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87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3378200"/>
            <a:ext cx="3784600" cy="30353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6600" y="3517900"/>
            <a:ext cx="4991100" cy="2857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371600"/>
            <a:ext cx="3263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Versions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003300" y="2336800"/>
            <a:ext cx="152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346200" y="2298700"/>
            <a:ext cx="73279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Most recent Android version is Android L (5.0) or “Lollipop”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Distribution as at Dec 1, 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8100" y="3263900"/>
            <a:ext cx="5537200" cy="391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181100"/>
            <a:ext cx="5626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Software Framework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927100" y="20066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270000" y="1968500"/>
            <a:ext cx="77597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OS has Linux kernel, drivers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Applications: Programmed in Java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Libraries: OpenGL ES (graphics), SQLite (database), 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819400" y="3124200"/>
            <a:ext cx="458914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Android</a:t>
            </a:r>
            <a:r>
              <a:rPr lang="en-US" sz="54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5400" b="1" spc="-1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Studio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0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36600"/>
            <a:ext cx="2997200" cy="6337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60900" y="952500"/>
            <a:ext cx="36322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Old</a:t>
            </a:r>
            <a:r>
              <a:rPr lang="en-US" altLang="zh-CN" sz="31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Developer 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Environment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4660900" y="2451100"/>
            <a:ext cx="152400" cy="396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5003800" y="2425700"/>
            <a:ext cx="4292600" cy="439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Eclipse IDE: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type code in, compile,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not Android‐specific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Dev Tools (ADT):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Eclipse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plugin, adds Android functionality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Software Dev Kit (SDK):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Tools to build, test and run apps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Packages: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Enables developing for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various Android versions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4038600" y="6019800"/>
            <a:ext cx="457200" cy="228600"/>
          </a:xfrm>
          <a:custGeom>
            <a:avLst/>
            <a:gdLst>
              <a:gd name="connsiteX0" fmla="*/ 0 w 457200"/>
              <a:gd name="connsiteY0" fmla="*/ 57150 h 228600"/>
              <a:gd name="connsiteX1" fmla="*/ 342900 w 457200"/>
              <a:gd name="connsiteY1" fmla="*/ 57150 h 228600"/>
              <a:gd name="connsiteX2" fmla="*/ 342900 w 457200"/>
              <a:gd name="connsiteY2" fmla="*/ 0 h 228600"/>
              <a:gd name="connsiteX3" fmla="*/ 457200 w 457200"/>
              <a:gd name="connsiteY3" fmla="*/ 114300 h 228600"/>
              <a:gd name="connsiteX4" fmla="*/ 342900 w 457200"/>
              <a:gd name="connsiteY4" fmla="*/ 228600 h 228600"/>
              <a:gd name="connsiteX5" fmla="*/ 342900 w 457200"/>
              <a:gd name="connsiteY5" fmla="*/ 171450 h 228600"/>
              <a:gd name="connsiteX6" fmla="*/ 0 w 457200"/>
              <a:gd name="connsiteY6" fmla="*/ 171450 h 228600"/>
              <a:gd name="connsiteX7" fmla="*/ 0 w 457200"/>
              <a:gd name="connsiteY7" fmla="*/ 571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228600">
                <a:moveTo>
                  <a:pt x="0" y="57150"/>
                </a:moveTo>
                <a:lnTo>
                  <a:pt x="342900" y="57150"/>
                </a:lnTo>
                <a:lnTo>
                  <a:pt x="342900" y="0"/>
                </a:lnTo>
                <a:lnTo>
                  <a:pt x="457200" y="114300"/>
                </a:lnTo>
                <a:lnTo>
                  <a:pt x="342900" y="228600"/>
                </a:lnTo>
                <a:lnTo>
                  <a:pt x="342900" y="171450"/>
                </a:lnTo>
                <a:lnTo>
                  <a:pt x="0" y="171450"/>
                </a:lnTo>
                <a:lnTo>
                  <a:pt x="0" y="57150"/>
                </a:ln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200" y="584200"/>
            <a:ext cx="3327400" cy="66802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3200" y="5981700"/>
            <a:ext cx="508000" cy="30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60900" y="952500"/>
            <a:ext cx="36322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New</a:t>
            </a:r>
            <a:r>
              <a:rPr lang="en-US" altLang="zh-CN" sz="31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Developer 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Environment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4660900" y="2578100"/>
            <a:ext cx="1270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5003800" y="2552700"/>
            <a:ext cx="4254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Google developed it’s own IDE called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Studio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Combines tools in old development 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environment into 1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Cleaner interface specifically for Android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Development (e.g. drag and drop app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design)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 December 2014, Google announced it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will stop supporting Eclipse IDE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4889500" y="6121400"/>
            <a:ext cx="1638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974591" y="5935979"/>
            <a:ext cx="1146048" cy="16764"/>
          </a:xfrm>
          <a:custGeom>
            <a:avLst/>
            <a:gdLst>
              <a:gd name="connsiteX0" fmla="*/ 0 w 1146048"/>
              <a:gd name="connsiteY0" fmla="*/ 8382 h 16764"/>
              <a:gd name="connsiteX1" fmla="*/ 1146048 w 1146048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6048" h="16764">
                <a:moveTo>
                  <a:pt x="0" y="8382"/>
                </a:moveTo>
                <a:lnTo>
                  <a:pt x="1146048" y="8382"/>
                </a:lnTo>
              </a:path>
            </a:pathLst>
          </a:custGeom>
          <a:ln w="12700">
            <a:solidFill>
              <a:srgbClr val="7E9CE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082540" y="6301740"/>
            <a:ext cx="1146047" cy="16764"/>
          </a:xfrm>
          <a:custGeom>
            <a:avLst/>
            <a:gdLst>
              <a:gd name="connsiteX0" fmla="*/ 0 w 1146047"/>
              <a:gd name="connsiteY0" fmla="*/ 8382 h 16764"/>
              <a:gd name="connsiteX1" fmla="*/ 1146047 w 1146047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6047" h="16764">
                <a:moveTo>
                  <a:pt x="0" y="8382"/>
                </a:moveTo>
                <a:lnTo>
                  <a:pt x="1146047" y="8382"/>
                </a:lnTo>
              </a:path>
            </a:pathLst>
          </a:custGeom>
          <a:ln w="12700">
            <a:solidFill>
              <a:srgbClr val="7E9CE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4165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Installing Android Studio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50900" y="20447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193800" y="2006600"/>
            <a:ext cx="4864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Step 1: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Java (at least version 1.7)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193800" y="24511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536700" y="2425700"/>
            <a:ext cx="5537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Note: </a:t>
            </a: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You may already have Java installed. Check first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50900" y="32893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193800" y="3251200"/>
            <a:ext cx="497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Step 2: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Set JAVA_HOME system variable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193800" y="36957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536700" y="3670300"/>
            <a:ext cx="6705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This variable tells applications that need Java where it is installed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50900" y="44958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193800" y="4457700"/>
            <a:ext cx="7747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Step 3: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Android Studio (version 1.1 is the latest)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Bucky Roberts (thenewboston): nice youtube Android tutorials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193800" y="57658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536700" y="5727700"/>
            <a:ext cx="46736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1: </a:t>
            </a: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Java  </a:t>
            </a: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 </a:t>
            </a:r>
            <a:r>
              <a:rPr lang="en-US" altLang="zh-CN" sz="1997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[ Watch it ]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2: </a:t>
            </a: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Android Studio   </a:t>
            </a:r>
            <a:r>
              <a:rPr lang="en-US" altLang="zh-CN" sz="1997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[ Watch it ]</a:t>
            </a:r>
            <a:endParaRPr lang="en-US" altLang="zh-CN" sz="1997" dirty="0" smtClean="0">
              <a:solidFill>
                <a:srgbClr val="7D9CE8"/>
              </a:solidFill>
              <a:latin typeface="Calibri" pitchFamily="18" charset="0"/>
              <a:cs typeface="Calibri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2857500"/>
            <a:ext cx="7518400" cy="447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003300"/>
            <a:ext cx="4572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Where to Run Android App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927100" y="18923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270000" y="1854200"/>
            <a:ext cx="2997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app can run on: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270000" y="23114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612900" y="2286000"/>
            <a:ext cx="387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Real phone (or device)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Emulator (software version of phone)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6946900" y="2387600"/>
            <a:ext cx="1524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Emulated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phone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2000" y="1066800"/>
            <a:ext cx="8801040" cy="5066952"/>
          </a:xfrm>
          <a:prstGeom prst="rect">
            <a:avLst/>
          </a:prstGeom>
          <a:noFill/>
        </p:spPr>
        <p:txBody>
          <a:bodyPr wrap="none" lIns="91238" tIns="45619" rIns="91238" bIns="45619">
            <a:spAutoFit/>
          </a:bodyPr>
          <a:lstStyle/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endParaRPr lang="en-US" sz="5388" dirty="0">
              <a:ln w="0"/>
              <a:solidFill>
                <a:srgbClr val="8064A2">
                  <a:lumMod val="50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rgbClr val="8064A2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What is Android?</a:t>
            </a:r>
            <a:endParaRPr sz="5388" dirty="0">
              <a:ln w="0"/>
              <a:solidFill>
                <a:srgbClr val="8064A2">
                  <a:lumMod val="50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rgbClr val="8064A2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Type of Android devices</a:t>
            </a: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rgbClr val="8064A2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versions</a:t>
            </a: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rgbClr val="8064A2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Studio</a:t>
            </a:r>
            <a:endParaRPr sz="5388" dirty="0">
              <a:ln w="0"/>
              <a:solidFill>
                <a:srgbClr val="8064A2">
                  <a:lumMod val="50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rgbClr val="8064A2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Setting up Android project</a:t>
            </a:r>
            <a:endParaRPr lang="en-US" sz="5388" dirty="0">
              <a:ln w="0"/>
              <a:solidFill>
                <a:srgbClr val="8064A2">
                  <a:lumMod val="50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53727" y="381000"/>
            <a:ext cx="3570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8064A2">
                    <a:lumMod val="50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Module </a:t>
            </a:r>
            <a:r>
              <a:rPr lang="en-US" sz="5400" b="1" dirty="0" smtClean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8064A2">
                    <a:lumMod val="50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01</a:t>
            </a:r>
            <a:endParaRPr lang="en-US" sz="5400" b="1" dirty="0">
              <a:ln w="6600">
                <a:solidFill>
                  <a:srgbClr val="C0504D"/>
                </a:solidFill>
                <a:prstDash val="solid"/>
              </a:ln>
              <a:solidFill>
                <a:srgbClr val="8064A2">
                  <a:lumMod val="50000"/>
                </a:srgbClr>
              </a:solidFill>
              <a:effectLst>
                <a:outerShdw dist="38100" dir="2700000" algn="tl" rotWithShape="0">
                  <a:srgbClr val="C0504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19281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3187700"/>
            <a:ext cx="4762500" cy="355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422400"/>
            <a:ext cx="6134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Running Android App on Real Phone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2311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346200" y="2298700"/>
            <a:ext cx="7175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Need USB cord to copy app over from development PC to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422400"/>
            <a:ext cx="4013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Emulator Pros and Cons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003300" y="2311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346200" y="2286000"/>
            <a:ext cx="622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Pros: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346200" y="27432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89100" y="2717800"/>
            <a:ext cx="72517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Conveniently test app on basic hardware by clicking in software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Easy to test app on various devices (phones, tablets, TVs, etc), various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screen sizes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003300" y="41529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346200" y="4127500"/>
            <a:ext cx="673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Cons: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346200" y="45847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89100" y="4546600"/>
            <a:ext cx="7226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Some hardware missing, especially hardware for sensing environment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E.g. GPS, camera, video recording, 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003300"/>
            <a:ext cx="3517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Emulator Limitations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850900" y="1828800"/>
            <a:ext cx="165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193800" y="1790700"/>
            <a:ext cx="7124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placing or receiving actual phone calls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193800" y="2209800"/>
            <a:ext cx="152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60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536700" y="2184400"/>
            <a:ext cx="66167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Simulate phone calls (placed and received) through the 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emulator console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50900" y="2971800"/>
            <a:ext cx="165100" cy="334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193800" y="2933700"/>
            <a:ext cx="7531100" cy="341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USB connections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camera/video capture (input)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device‐attached headphones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determining connected state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determining battery charge level and AC 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charging state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determining SD card insert/eject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Bluetooth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simulating the accelerometer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193800" y="6337300"/>
            <a:ext cx="152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60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536700" y="6299200"/>
            <a:ext cx="4267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Use OpenIntents’s</a:t>
            </a:r>
            <a:r>
              <a:rPr lang="en-US" altLang="zh-CN" sz="22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Sensor Simulator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50900" y="6692900"/>
            <a:ext cx="165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193800" y="6654800"/>
            <a:ext cx="95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Slow!!!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1600" y="3200400"/>
            <a:ext cx="76200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Setting up Android project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3860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Setting up your Project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27100" y="2057400"/>
            <a:ext cx="152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70000" y="2044700"/>
            <a:ext cx="73152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After installing Android Studio, need to set up your project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Tutorial: Android App Development for Beginners ‐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Setting up your project by Bucky Roberts (thenewboston)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270000" y="33401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12900" y="3302000"/>
            <a:ext cx="50419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u="sng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https://www.youtube.com/watch?v=r4oIez0sfvY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27100" y="4089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70000" y="4064000"/>
            <a:ext cx="4521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Main steps to set up Android Project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270000" y="4546600"/>
            <a:ext cx="127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12900" y="4508500"/>
            <a:ext cx="70739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Start a new Android Project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Configure new Android Project (select app name, domain name, etc)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Set platform and minimum SDK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Add an Activity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2197100"/>
            <a:ext cx="6654800" cy="482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371600"/>
            <a:ext cx="5257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Start a new Android 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09800"/>
            <a:ext cx="8394700" cy="4965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422400"/>
            <a:ext cx="7200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Add an Activity (Blank Activity is Simplest)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3683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Running a Simple App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27100" y="20447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70000" y="2019300"/>
            <a:ext cx="6959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4: Android App Development for Beginners ‐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 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Running a Simple App [10:48 mins] by Bucky Roberts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270000" y="28194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12900" y="2794000"/>
            <a:ext cx="5613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https://www.youtube.com/watch?v=qKRWC3Q8wRw 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27100" y="3594100"/>
            <a:ext cx="165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70000" y="3556000"/>
            <a:ext cx="1460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Main steps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270000" y="4064000"/>
            <a:ext cx="127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12900" y="4038600"/>
            <a:ext cx="35560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 Android Studio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Fix any remaining issues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 AVD, select virtual device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 App on selected virtual device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854200"/>
            <a:ext cx="8394700" cy="467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231900"/>
            <a:ext cx="3543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Open Android 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1892300"/>
            <a:ext cx="86614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181100"/>
            <a:ext cx="349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 AVD Manager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819400" y="3124201"/>
            <a:ext cx="49530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What is Android?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9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9900" y="1752600"/>
            <a:ext cx="8902700" cy="5575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850900"/>
            <a:ext cx="3594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How to Run the App?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3898900" y="1536700"/>
            <a:ext cx="2209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here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00" y="2120900"/>
            <a:ext cx="8077200" cy="454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308100"/>
            <a:ext cx="5829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 App on Virtual Device (Phone)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5461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Tour of Android Studio Interface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27100" y="20447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70000" y="2006600"/>
            <a:ext cx="685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5: Tour of Android Studio Interface  [6:01 mins]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270000" y="24511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12900" y="2425700"/>
            <a:ext cx="5270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u="sng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https://www.youtube.com/watch?v=‐pdTqBq2TFQ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27100" y="32131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70000" y="3187700"/>
            <a:ext cx="6235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Quick overview of main sections of Android Studio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270000" y="3683000"/>
            <a:ext cx="1270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12900" y="3644900"/>
            <a:ext cx="54483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Windows menu bar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tool bar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Project window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Editor Window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Palette for Drag‐and‐Drop Design of Android buttons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27100" y="5486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270000" y="5448300"/>
            <a:ext cx="624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More detailed coverage of specific UI aspects 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00" y="1155700"/>
            <a:ext cx="79629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79700" y="939800"/>
            <a:ext cx="4038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Typical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Menu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(File,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397000"/>
            <a:ext cx="7810500" cy="571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39800"/>
            <a:ext cx="6426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Tool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Bar: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Shortcuts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Frequently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Android-specific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Functions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(E.g.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One-click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SDK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81100"/>
            <a:ext cx="7861300" cy="5930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65200"/>
            <a:ext cx="443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File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(Clickable)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155700"/>
            <a:ext cx="77978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39800"/>
            <a:ext cx="6248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(Allows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editting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file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working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1155700"/>
            <a:ext cx="7975600" cy="609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939800"/>
            <a:ext cx="7886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Tabs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switches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155700"/>
            <a:ext cx="77978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39800"/>
            <a:ext cx="5880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(Allows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files,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packages,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155700"/>
            <a:ext cx="77978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22300" y="939800"/>
            <a:ext cx="777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Palette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Drag-and-Drop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Elements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(Layout,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widgets,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371600"/>
            <a:ext cx="3289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What is Android?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003300" y="23495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346200" y="2311400"/>
            <a:ext cx="63246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is world’s leading mobile operating system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Google: 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346200" y="3644900"/>
            <a:ext cx="1397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42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542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542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89100" y="3619500"/>
            <a:ext cx="59055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Owns Android, maintains it, extends it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Distributes Android OS, developer tools,  free to use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Runs Android app market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397000"/>
            <a:ext cx="7797800" cy="571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22300" y="939800"/>
            <a:ext cx="6070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Drag-and-Drop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Elements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(e.g.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colors,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dimensions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widgets,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422400"/>
            <a:ext cx="4000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Importing Existing Code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003300" y="2374900"/>
            <a:ext cx="1524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346200" y="2336800"/>
            <a:ext cx="76327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 also import existing code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 text comes with lots of free code you can learn from, use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 projects as starting point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 import from gitHub repository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See tutorial #2 of busy coders book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749300"/>
            <a:ext cx="4648200" cy="5969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651500" y="3479800"/>
            <a:ext cx="1447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651500" y="3975100"/>
            <a:ext cx="3314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Versions/API Levels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4851653" y="4235958"/>
            <a:ext cx="342900" cy="457200"/>
          </a:xfrm>
          <a:custGeom>
            <a:avLst/>
            <a:gdLst>
              <a:gd name="connsiteX0" fmla="*/ 0 w 342900"/>
              <a:gd name="connsiteY0" fmla="*/ 285750 h 457200"/>
              <a:gd name="connsiteX1" fmla="*/ 86105 w 342900"/>
              <a:gd name="connsiteY1" fmla="*/ 285750 h 457200"/>
              <a:gd name="connsiteX2" fmla="*/ 86105 w 342900"/>
              <a:gd name="connsiteY2" fmla="*/ 0 h 457200"/>
              <a:gd name="connsiteX3" fmla="*/ 257555 w 342900"/>
              <a:gd name="connsiteY3" fmla="*/ 0 h 457200"/>
              <a:gd name="connsiteX4" fmla="*/ 257555 w 342900"/>
              <a:gd name="connsiteY4" fmla="*/ 285750 h 457200"/>
              <a:gd name="connsiteX5" fmla="*/ 342900 w 342900"/>
              <a:gd name="connsiteY5" fmla="*/ 285750 h 457200"/>
              <a:gd name="connsiteX6" fmla="*/ 171450 w 342900"/>
              <a:gd name="connsiteY6" fmla="*/ 457200 h 457200"/>
              <a:gd name="connsiteX7" fmla="*/ 0 w 342900"/>
              <a:gd name="connsiteY7" fmla="*/ 28575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2900" h="457200">
                <a:moveTo>
                  <a:pt x="0" y="285750"/>
                </a:moveTo>
                <a:lnTo>
                  <a:pt x="86105" y="285750"/>
                </a:lnTo>
                <a:lnTo>
                  <a:pt x="86105" y="0"/>
                </a:lnTo>
                <a:lnTo>
                  <a:pt x="257555" y="0"/>
                </a:lnTo>
                <a:lnTo>
                  <a:pt x="257555" y="285750"/>
                </a:lnTo>
                <a:lnTo>
                  <a:pt x="342900" y="285750"/>
                </a:lnTo>
                <a:lnTo>
                  <a:pt x="171450" y="457200"/>
                </a:lnTo>
                <a:lnTo>
                  <a:pt x="0" y="28575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5943600" y="3629405"/>
            <a:ext cx="457200" cy="342900"/>
          </a:xfrm>
          <a:custGeom>
            <a:avLst/>
            <a:gdLst>
              <a:gd name="connsiteX0" fmla="*/ 285750 w 457200"/>
              <a:gd name="connsiteY0" fmla="*/ 342900 h 342900"/>
              <a:gd name="connsiteX1" fmla="*/ 285750 w 457200"/>
              <a:gd name="connsiteY1" fmla="*/ 256794 h 342900"/>
              <a:gd name="connsiteX2" fmla="*/ 0 w 457200"/>
              <a:gd name="connsiteY2" fmla="*/ 256794 h 342900"/>
              <a:gd name="connsiteX3" fmla="*/ 0 w 457200"/>
              <a:gd name="connsiteY3" fmla="*/ 85344 h 342900"/>
              <a:gd name="connsiteX4" fmla="*/ 285750 w 457200"/>
              <a:gd name="connsiteY4" fmla="*/ 85344 h 342900"/>
              <a:gd name="connsiteX5" fmla="*/ 285750 w 457200"/>
              <a:gd name="connsiteY5" fmla="*/ 0 h 342900"/>
              <a:gd name="connsiteX6" fmla="*/ 457200 w 457200"/>
              <a:gd name="connsiteY6" fmla="*/ 171450 h 342900"/>
              <a:gd name="connsiteX7" fmla="*/ 285750 w 457200"/>
              <a:gd name="connsiteY7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342900">
                <a:moveTo>
                  <a:pt x="285750" y="342900"/>
                </a:moveTo>
                <a:lnTo>
                  <a:pt x="285750" y="256794"/>
                </a:lnTo>
                <a:lnTo>
                  <a:pt x="0" y="256794"/>
                </a:lnTo>
                <a:lnTo>
                  <a:pt x="0" y="85344"/>
                </a:lnTo>
                <a:lnTo>
                  <a:pt x="285750" y="85344"/>
                </a:lnTo>
                <a:lnTo>
                  <a:pt x="285750" y="0"/>
                </a:lnTo>
                <a:lnTo>
                  <a:pt x="457200" y="171450"/>
                </a:lnTo>
                <a:lnTo>
                  <a:pt x="285750" y="3429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3733800" y="3591305"/>
            <a:ext cx="457200" cy="342900"/>
          </a:xfrm>
          <a:custGeom>
            <a:avLst/>
            <a:gdLst>
              <a:gd name="connsiteX0" fmla="*/ 171450 w 457200"/>
              <a:gd name="connsiteY0" fmla="*/ 0 h 342900"/>
              <a:gd name="connsiteX1" fmla="*/ 171450 w 457200"/>
              <a:gd name="connsiteY1" fmla="*/ 85344 h 342900"/>
              <a:gd name="connsiteX2" fmla="*/ 457200 w 457200"/>
              <a:gd name="connsiteY2" fmla="*/ 85344 h 342900"/>
              <a:gd name="connsiteX3" fmla="*/ 457200 w 457200"/>
              <a:gd name="connsiteY3" fmla="*/ 256794 h 342900"/>
              <a:gd name="connsiteX4" fmla="*/ 171450 w 457200"/>
              <a:gd name="connsiteY4" fmla="*/ 256794 h 342900"/>
              <a:gd name="connsiteX5" fmla="*/ 171450 w 457200"/>
              <a:gd name="connsiteY5" fmla="*/ 342900 h 342900"/>
              <a:gd name="connsiteX6" fmla="*/ 0 w 457200"/>
              <a:gd name="connsiteY6" fmla="*/ 171450 h 342900"/>
              <a:gd name="connsiteX7" fmla="*/ 171450 w 457200"/>
              <a:gd name="connsiteY7" fmla="*/ 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342900">
                <a:moveTo>
                  <a:pt x="171450" y="0"/>
                </a:moveTo>
                <a:lnTo>
                  <a:pt x="171450" y="85344"/>
                </a:lnTo>
                <a:lnTo>
                  <a:pt x="457200" y="85344"/>
                </a:lnTo>
                <a:lnTo>
                  <a:pt x="457200" y="256794"/>
                </a:lnTo>
                <a:lnTo>
                  <a:pt x="171450" y="256794"/>
                </a:lnTo>
                <a:lnTo>
                  <a:pt x="171450" y="342900"/>
                </a:lnTo>
                <a:lnTo>
                  <a:pt x="0" y="171450"/>
                </a:lnTo>
                <a:lnTo>
                  <a:pt x="17145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543044" y="3043427"/>
            <a:ext cx="377951" cy="414527"/>
          </a:xfrm>
          <a:custGeom>
            <a:avLst/>
            <a:gdLst>
              <a:gd name="connsiteX0" fmla="*/ 271271 w 377951"/>
              <a:gd name="connsiteY0" fmla="*/ 31242 h 414527"/>
              <a:gd name="connsiteX1" fmla="*/ 203453 w 377951"/>
              <a:gd name="connsiteY1" fmla="*/ 83820 h 414527"/>
              <a:gd name="connsiteX2" fmla="*/ 377952 w 377951"/>
              <a:gd name="connsiteY2" fmla="*/ 309372 h 414527"/>
              <a:gd name="connsiteX3" fmla="*/ 242315 w 377951"/>
              <a:gd name="connsiteY3" fmla="*/ 414527 h 414527"/>
              <a:gd name="connsiteX4" fmla="*/ 67817 w 377951"/>
              <a:gd name="connsiteY4" fmla="*/ 188214 h 414527"/>
              <a:gd name="connsiteX5" fmla="*/ 0 w 377951"/>
              <a:gd name="connsiteY5" fmla="*/ 240792 h 414527"/>
              <a:gd name="connsiteX6" fmla="*/ 30479 w 377951"/>
              <a:gd name="connsiteY6" fmla="*/ 0 h 414527"/>
              <a:gd name="connsiteX7" fmla="*/ 271271 w 377951"/>
              <a:gd name="connsiteY7" fmla="*/ 31242 h 414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7951" h="414527">
                <a:moveTo>
                  <a:pt x="271271" y="31242"/>
                </a:moveTo>
                <a:lnTo>
                  <a:pt x="203453" y="83820"/>
                </a:lnTo>
                <a:lnTo>
                  <a:pt x="377952" y="309372"/>
                </a:lnTo>
                <a:lnTo>
                  <a:pt x="242315" y="414527"/>
                </a:lnTo>
                <a:lnTo>
                  <a:pt x="67817" y="188214"/>
                </a:lnTo>
                <a:lnTo>
                  <a:pt x="0" y="240792"/>
                </a:lnTo>
                <a:lnTo>
                  <a:pt x="30479" y="0"/>
                </a:lnTo>
                <a:lnTo>
                  <a:pt x="271271" y="31242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5661659" y="3053333"/>
            <a:ext cx="381762" cy="399288"/>
          </a:xfrm>
          <a:custGeom>
            <a:avLst/>
            <a:gdLst>
              <a:gd name="connsiteX0" fmla="*/ 381761 w 381762"/>
              <a:gd name="connsiteY0" fmla="*/ 241554 h 399288"/>
              <a:gd name="connsiteX1" fmla="*/ 317754 w 381762"/>
              <a:gd name="connsiteY1" fmla="*/ 185166 h 399288"/>
              <a:gd name="connsiteX2" fmla="*/ 128778 w 381762"/>
              <a:gd name="connsiteY2" fmla="*/ 399287 h 399288"/>
              <a:gd name="connsiteX3" fmla="*/ 0 w 381762"/>
              <a:gd name="connsiteY3" fmla="*/ 285750 h 399288"/>
              <a:gd name="connsiteX4" fmla="*/ 188976 w 381762"/>
              <a:gd name="connsiteY4" fmla="*/ 71627 h 399288"/>
              <a:gd name="connsiteX5" fmla="*/ 124968 w 381762"/>
              <a:gd name="connsiteY5" fmla="*/ 15239 h 399288"/>
              <a:gd name="connsiteX6" fmla="*/ 366522 w 381762"/>
              <a:gd name="connsiteY6" fmla="*/ 0 h 399288"/>
              <a:gd name="connsiteX7" fmla="*/ 381761 w 381762"/>
              <a:gd name="connsiteY7" fmla="*/ 241554 h 399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762" h="399288">
                <a:moveTo>
                  <a:pt x="381761" y="241554"/>
                </a:moveTo>
                <a:lnTo>
                  <a:pt x="317754" y="185166"/>
                </a:lnTo>
                <a:lnTo>
                  <a:pt x="128778" y="399287"/>
                </a:lnTo>
                <a:lnTo>
                  <a:pt x="0" y="285750"/>
                </a:lnTo>
                <a:lnTo>
                  <a:pt x="188976" y="71627"/>
                </a:lnTo>
                <a:lnTo>
                  <a:pt x="124968" y="15239"/>
                </a:lnTo>
                <a:lnTo>
                  <a:pt x="366522" y="0"/>
                </a:lnTo>
                <a:lnTo>
                  <a:pt x="381761" y="24155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1320800"/>
            <a:ext cx="8255000" cy="5930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774700"/>
            <a:ext cx="4318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is Multi‐Platform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4356100" y="3632200"/>
            <a:ext cx="1397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runs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these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1905000" y="5346700"/>
            <a:ext cx="508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Tablet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1879600" y="1816100"/>
            <a:ext cx="660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In-car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console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6883400" y="1536700"/>
            <a:ext cx="1003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Smartwatch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8013700" y="4838700"/>
            <a:ext cx="1028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Smartphone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2768600" y="6489700"/>
            <a:ext cx="850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Television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7289800" y="6527800"/>
            <a:ext cx="2057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Class: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Focuses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Mostly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Smartphones!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0" y="3187700"/>
            <a:ext cx="5854700" cy="3860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905000"/>
            <a:ext cx="152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1117600"/>
            <a:ext cx="57023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14300" algn="l"/>
              </a:tabLst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Growth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June 2014, 1 billion active Android users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1.25 million apps on the Android app market 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117600" y="27432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460500" y="2717800"/>
            <a:ext cx="4902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Games, organizers, banking, entertainment, 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447800" y="3200400"/>
            <a:ext cx="717994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Type of Android devices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3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73500" y="2819400"/>
            <a:ext cx="5511800" cy="3111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2120900"/>
            <a:ext cx="1270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889000" y="1282700"/>
            <a:ext cx="59690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Wearables: Smartwatches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14300" algn="l"/>
              </a:tabLst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Minimal UI, at‐a‐glance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Mostly notifications, Not </a:t>
            </a:r>
          </a:p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full functionality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889000" y="3378200"/>
            <a:ext cx="127000" cy="256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231900" y="3352800"/>
            <a:ext cx="22098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Voice Commands,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phone calls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Directions, texts, run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Heart Rate monitor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Count Steps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Wireless charging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100" y="4011386"/>
            <a:ext cx="3886200" cy="292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36600" y="16891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003300" y="825500"/>
            <a:ext cx="70104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76200" algn="l"/>
              </a:tabLst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Wearables: Google Glass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Head‐mounted display, displays information, touch‐free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Example application: Records babies life steps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Features: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079500" y="29464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422400" y="2908300"/>
            <a:ext cx="7442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Touchpad (on side), camera for photoes video, display, voice commands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36600" y="33401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1079500" y="3302000"/>
            <a:ext cx="6794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Google recently announced discontinuing Google Glass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376</Words>
  <Application>Microsoft Office PowerPoint</Application>
  <PresentationFormat>Custom</PresentationFormat>
  <Paragraphs>439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SimSun</vt:lpstr>
      <vt:lpstr>StarSymbol</vt:lpstr>
      <vt:lpstr>Arial</vt:lpstr>
      <vt:lpstr>Calibri</vt:lpstr>
      <vt:lpstr>Corbel</vt:lpstr>
      <vt:lpstr>DejaVu Sans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admin-mente</cp:lastModifiedBy>
  <cp:revision>17</cp:revision>
  <dcterms:created xsi:type="dcterms:W3CDTF">2006-08-16T00:00:00Z</dcterms:created>
  <dcterms:modified xsi:type="dcterms:W3CDTF">2015-04-08T05:29:00Z</dcterms:modified>
</cp:coreProperties>
</file>